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57" r:id="rId4"/>
    <p:sldId id="261" r:id="rId5"/>
    <p:sldId id="263" r:id="rId6"/>
    <p:sldId id="258" r:id="rId7"/>
    <p:sldId id="264" r:id="rId8"/>
    <p:sldId id="265" r:id="rId9"/>
    <p:sldId id="262" r:id="rId10"/>
    <p:sldId id="259" r:id="rId11"/>
    <p:sldId id="260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3399"/>
    <a:srgbClr val="42B2EA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5" autoAdjust="0"/>
    <p:restoredTop sz="94640" autoAdjust="0"/>
  </p:normalViewPr>
  <p:slideViewPr>
    <p:cSldViewPr>
      <p:cViewPr varScale="1">
        <p:scale>
          <a:sx n="59" d="100"/>
          <a:sy n="59" d="100"/>
        </p:scale>
        <p:origin x="-7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05FAC-3969-4A45-A8EA-F9FBAA79BF42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EDDE7-541B-4453-AFF8-1533B7EC7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EDDE7-541B-4453-AFF8-1533B7EC7DF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C17F-553A-4859-9786-05A4A2A95AF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FC7-DEA5-487E-8F06-660B1249F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C17F-553A-4859-9786-05A4A2A95AF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FC7-DEA5-487E-8F06-660B1249F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C17F-553A-4859-9786-05A4A2A95AF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FC7-DEA5-487E-8F06-660B1249F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C17F-553A-4859-9786-05A4A2A95AF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FC7-DEA5-487E-8F06-660B1249F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C17F-553A-4859-9786-05A4A2A95AF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FC7-DEA5-487E-8F06-660B1249F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C17F-553A-4859-9786-05A4A2A95AF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FC7-DEA5-487E-8F06-660B1249F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C17F-553A-4859-9786-05A4A2A95AF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FC7-DEA5-487E-8F06-660B1249F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C17F-553A-4859-9786-05A4A2A95AF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FC7-DEA5-487E-8F06-660B1249F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C17F-553A-4859-9786-05A4A2A95AF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FC7-DEA5-487E-8F06-660B1249F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C17F-553A-4859-9786-05A4A2A95AF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FC7-DEA5-487E-8F06-660B1249F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C17F-553A-4859-9786-05A4A2A95AF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FC7-DEA5-487E-8F06-660B1249F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4C17F-553A-4859-9786-05A4A2A95AFA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C1FC7-DEA5-487E-8F06-660B1249F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786322"/>
            <a:ext cx="5143536" cy="132714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растения занесённые в красную книгу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Лук медвежий (</a:t>
            </a:r>
            <a:r>
              <a:rPr lang="en-US" dirty="0" err="1" smtClean="0"/>
              <a:t>Allium</a:t>
            </a:r>
            <a:r>
              <a:rPr lang="en-US" dirty="0" smtClean="0"/>
              <a:t> </a:t>
            </a:r>
            <a:r>
              <a:rPr lang="en-US" dirty="0" err="1" smtClean="0"/>
              <a:t>ursinum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3614734" cy="462598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Лук медвежий (</a:t>
            </a:r>
            <a:r>
              <a:rPr lang="ru-RU" dirty="0" err="1" smtClean="0"/>
              <a:t>Allium</a:t>
            </a:r>
            <a:r>
              <a:rPr lang="ru-RU" dirty="0" smtClean="0"/>
              <a:t> </a:t>
            </a:r>
            <a:r>
              <a:rPr lang="ru-RU" dirty="0" err="1" smtClean="0"/>
              <a:t>ursinum</a:t>
            </a:r>
            <a:r>
              <a:rPr lang="ru-RU" dirty="0" smtClean="0"/>
              <a:t>) — знаменитая, любимая многими гурманами черемша (дикий лук). Редкий вид, занесенный в «Красную книгу Балтийского региона». Это многолетнее растение, относящееся к семейству луковых.</a:t>
            </a:r>
            <a:endParaRPr lang="ru-RU" dirty="0"/>
          </a:p>
        </p:txBody>
      </p:sp>
      <p:pic>
        <p:nvPicPr>
          <p:cNvPr id="4098" name="Picture 2" descr="C:\Documents and Settings\Svetlana\Рабочий стол\растения\400x400_f074cdc5b5b23da2afd2c955414f52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285992"/>
            <a:ext cx="3810000" cy="2857500"/>
          </a:xfrm>
          <a:prstGeom prst="rect">
            <a:avLst/>
          </a:prstGeom>
          <a:noFill/>
        </p:spPr>
      </p:pic>
      <p:pic>
        <p:nvPicPr>
          <p:cNvPr id="4099" name="Picture 3" descr="C:\Documents and Settings\Svetlana\Рабочий стол\растения\180x280_f831a0ef862bc11fc6bc792f9011f3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571612"/>
            <a:ext cx="2574064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50"/>
                            </p:stCondLst>
                            <p:childTnLst>
                              <p:par>
                                <p:cTn id="1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6715172" cy="10001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Безвременник яркий (</a:t>
            </a:r>
            <a:r>
              <a:rPr lang="en-US" dirty="0" smtClean="0">
                <a:solidFill>
                  <a:srgbClr val="FFFF00"/>
                </a:solidFill>
              </a:rPr>
              <a:t>Colchicum </a:t>
            </a:r>
            <a:r>
              <a:rPr lang="en-US" dirty="0" err="1" smtClean="0">
                <a:solidFill>
                  <a:srgbClr val="FFFF00"/>
                </a:solidFill>
              </a:rPr>
              <a:t>laetum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7286676" cy="5000660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bg1"/>
                </a:solidFill>
              </a:rPr>
              <a:t>Безвременник яркий (</a:t>
            </a:r>
            <a:r>
              <a:rPr lang="ru-RU" sz="2600" dirty="0" err="1" smtClean="0">
                <a:solidFill>
                  <a:schemeClr val="bg1"/>
                </a:solidFill>
              </a:rPr>
              <a:t>Colchicum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laetum</a:t>
            </a:r>
            <a:r>
              <a:rPr lang="ru-RU" sz="2600" dirty="0" smtClean="0">
                <a:solidFill>
                  <a:schemeClr val="bg1"/>
                </a:solidFill>
              </a:rPr>
              <a:t>) — удивительно красивое растение, относящееся к семейству </a:t>
            </a:r>
            <a:r>
              <a:rPr lang="ru-RU" sz="2600" dirty="0" err="1" smtClean="0">
                <a:solidFill>
                  <a:schemeClr val="bg1"/>
                </a:solidFill>
              </a:rPr>
              <a:t>безвременниковых</a:t>
            </a:r>
            <a:r>
              <a:rPr lang="ru-RU" sz="2600" dirty="0" smtClean="0">
                <a:solidFill>
                  <a:schemeClr val="bg1"/>
                </a:solidFill>
              </a:rPr>
              <a:t>. Является редким видом, популяция которого находится под угрозой исчезновения. 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1"/>
                </a:solidFill>
              </a:rPr>
              <a:t>Безвременник яркий — травянистый многолетник, достигающий в высоту 10-20 см</a:t>
            </a:r>
          </a:p>
          <a:p>
            <a:r>
              <a:rPr lang="ru-RU" sz="2600" dirty="0" smtClean="0">
                <a:solidFill>
                  <a:schemeClr val="bg1"/>
                </a:solidFill>
              </a:rPr>
              <a:t>Безвременник яркий ядовит (содержит колхицин), и с ним следует обращаться предельно осторожно.</a:t>
            </a:r>
            <a:endParaRPr lang="ru-R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4688" y="0"/>
            <a:ext cx="5829312" cy="1203348"/>
          </a:xfrm>
        </p:spPr>
        <p:txBody>
          <a:bodyPr/>
          <a:lstStyle/>
          <a:p>
            <a:r>
              <a:rPr lang="ru-RU" dirty="0" smtClean="0">
                <a:solidFill>
                  <a:srgbClr val="FF3399"/>
                </a:solidFill>
              </a:rPr>
              <a:t>Калипсо луковичная</a:t>
            </a:r>
            <a:endParaRPr lang="ru-RU" dirty="0">
              <a:solidFill>
                <a:srgbClr val="FF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5"/>
            <a:ext cx="6000792" cy="571501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66FF33"/>
                </a:solidFill>
              </a:rPr>
              <a:t>Калипсо луковичная (</a:t>
            </a:r>
            <a:r>
              <a:rPr lang="ru-RU" dirty="0" err="1" smtClean="0">
                <a:solidFill>
                  <a:srgbClr val="66FF33"/>
                </a:solidFill>
              </a:rPr>
              <a:t>Calypso</a:t>
            </a:r>
            <a:r>
              <a:rPr lang="ru-RU" dirty="0" smtClean="0">
                <a:solidFill>
                  <a:srgbClr val="66FF33"/>
                </a:solidFill>
              </a:rPr>
              <a:t> </a:t>
            </a:r>
            <a:r>
              <a:rPr lang="ru-RU" dirty="0" err="1" smtClean="0">
                <a:solidFill>
                  <a:srgbClr val="66FF33"/>
                </a:solidFill>
              </a:rPr>
              <a:t>bulbosa</a:t>
            </a:r>
            <a:r>
              <a:rPr lang="ru-RU" dirty="0" smtClean="0">
                <a:solidFill>
                  <a:srgbClr val="66FF33"/>
                </a:solidFill>
              </a:rPr>
              <a:t>) — изящный цветок, который называют иногда холодостойкой орхидеей. Калипсо луковичная на самом деле относится к семейству орхидных.</a:t>
            </a:r>
          </a:p>
          <a:p>
            <a:r>
              <a:rPr lang="ru-RU" dirty="0" smtClean="0">
                <a:solidFill>
                  <a:srgbClr val="66FF33"/>
                </a:solidFill>
              </a:rPr>
              <a:t>«Луковичной» ее называют благодаря наличию у основания стебля </a:t>
            </a:r>
            <a:r>
              <a:rPr lang="ru-RU" dirty="0" err="1" smtClean="0">
                <a:solidFill>
                  <a:srgbClr val="66FF33"/>
                </a:solidFill>
              </a:rPr>
              <a:t>псевдобульбы</a:t>
            </a:r>
            <a:r>
              <a:rPr lang="ru-RU" dirty="0" smtClean="0">
                <a:solidFill>
                  <a:srgbClr val="66FF33"/>
                </a:solidFill>
              </a:rPr>
              <a:t> (ложной луковицы)</a:t>
            </a:r>
            <a:endParaRPr lang="ru-RU" dirty="0">
              <a:solidFill>
                <a:srgbClr val="66FF33"/>
              </a:solidFill>
            </a:endParaRPr>
          </a:p>
        </p:txBody>
      </p:sp>
      <p:pic>
        <p:nvPicPr>
          <p:cNvPr id="10243" name="Picture 3" descr="C:\Documents and Settings\Svetlana\Рабочий стол\растения\e77d27ff337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428736"/>
            <a:ext cx="2767022" cy="2552703"/>
          </a:xfrm>
          <a:prstGeom prst="rect">
            <a:avLst/>
          </a:prstGeom>
          <a:noFill/>
        </p:spPr>
      </p:pic>
      <p:pic>
        <p:nvPicPr>
          <p:cNvPr id="10244" name="Picture 4" descr="C:\Documents and Settings\Svetlana\Рабочий стол\растения\e77d27ff337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071678"/>
            <a:ext cx="2962275" cy="4248150"/>
          </a:xfrm>
          <a:prstGeom prst="rect">
            <a:avLst/>
          </a:prstGeom>
          <a:noFill/>
        </p:spPr>
      </p:pic>
      <p:pic>
        <p:nvPicPr>
          <p:cNvPr id="10245" name="Picture 5" descr="C:\Documents and Settings\Svetlana\Рабочий стол\растения\Calyps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8943" y="2500306"/>
            <a:ext cx="3555057" cy="4092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8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35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85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350"/>
                            </p:stCondLst>
                            <p:childTnLst>
                              <p:par>
                                <p:cTn id="3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472122" cy="1131910"/>
          </a:xfrm>
        </p:spPr>
        <p:txBody>
          <a:bodyPr/>
          <a:lstStyle/>
          <a:p>
            <a:r>
              <a:rPr lang="ru-RU" dirty="0" smtClean="0">
                <a:solidFill>
                  <a:srgbClr val="FF3399"/>
                </a:solidFill>
              </a:rPr>
              <a:t>Адонис весенний</a:t>
            </a:r>
            <a:endParaRPr lang="ru-RU" dirty="0">
              <a:solidFill>
                <a:srgbClr val="FF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429132"/>
            <a:ext cx="9144000" cy="219709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3399"/>
                </a:solidFill>
              </a:rPr>
              <a:t>Адонис весенний (</a:t>
            </a:r>
            <a:r>
              <a:rPr lang="ru-RU" dirty="0" err="1" smtClean="0">
                <a:solidFill>
                  <a:srgbClr val="FF3399"/>
                </a:solidFill>
              </a:rPr>
              <a:t>Adonis</a:t>
            </a:r>
            <a:r>
              <a:rPr lang="ru-RU" dirty="0" smtClean="0">
                <a:solidFill>
                  <a:srgbClr val="FF3399"/>
                </a:solidFill>
              </a:rPr>
              <a:t> </a:t>
            </a:r>
            <a:r>
              <a:rPr lang="ru-RU" dirty="0" err="1" smtClean="0">
                <a:solidFill>
                  <a:srgbClr val="FF3399"/>
                </a:solidFill>
              </a:rPr>
              <a:t>vernalis</a:t>
            </a:r>
            <a:r>
              <a:rPr lang="ru-RU" dirty="0" smtClean="0">
                <a:solidFill>
                  <a:srgbClr val="FF3399"/>
                </a:solidFill>
              </a:rPr>
              <a:t> L.) — красивый и почитаемый в народе за целебные свойства цветок. Это многолетнее травянистое растение, относящееся к семейству лютиковых. Выглядит адонис весенний весьма примечательно — стебли длиной до 20 см, покрытые у основания коричневатыми чешуйками, имеют пальчато-раздельные листья</a:t>
            </a:r>
            <a:endParaRPr lang="ru-RU" dirty="0">
              <a:solidFill>
                <a:srgbClr val="FF3399"/>
              </a:solidFill>
            </a:endParaRPr>
          </a:p>
        </p:txBody>
      </p:sp>
      <p:pic>
        <p:nvPicPr>
          <p:cNvPr id="11266" name="Picture 2" descr="C:\Documents and Settings\Svetlana\Рабочий стол\растения\adon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946294"/>
            <a:ext cx="4049719" cy="3038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-43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786314" cy="114298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Пион </a:t>
            </a:r>
            <a:r>
              <a:rPr lang="ru-RU" dirty="0" err="1" smtClean="0">
                <a:solidFill>
                  <a:schemeClr val="bg1"/>
                </a:solidFill>
              </a:rPr>
              <a:t>тонколистный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(узколистный)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411481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2290" name="Picture 2" descr="C:\Documents and Settings\Svetlana\Рабочий стол\растения\190x1000_bcd309af6d48744612306671d3ab7c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000108"/>
            <a:ext cx="2618456" cy="350046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1500174"/>
            <a:ext cx="47149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Пион </a:t>
            </a:r>
            <a:r>
              <a:rPr lang="ru-RU" sz="2400" dirty="0" err="1" smtClean="0">
                <a:solidFill>
                  <a:schemeClr val="bg1"/>
                </a:solidFill>
              </a:rPr>
              <a:t>тонколистный</a:t>
            </a:r>
            <a:r>
              <a:rPr lang="ru-RU" sz="2400" dirty="0" smtClean="0">
                <a:solidFill>
                  <a:schemeClr val="bg1"/>
                </a:solidFill>
              </a:rPr>
              <a:t> (</a:t>
            </a:r>
            <a:r>
              <a:rPr lang="ru-RU" sz="2400" dirty="0" err="1" smtClean="0">
                <a:solidFill>
                  <a:schemeClr val="bg1"/>
                </a:solidFill>
              </a:rPr>
              <a:t>Paeonia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tenuifolia</a:t>
            </a:r>
            <a:r>
              <a:rPr lang="ru-RU" sz="2400" dirty="0" smtClean="0">
                <a:solidFill>
                  <a:schemeClr val="bg1"/>
                </a:solidFill>
              </a:rPr>
              <a:t>) — красивое многолетнее растение, относящееся к семейству пионовых. Растет на опушках лиственных лесов, в степной местности, на каменистых насыпях. География его распространения широка — от территории европейской части России до стран Закавказья и Малой Азии.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2293" name="Picture 5" descr="C:\Documents and Settings\Svetlana\Рабочий стол\растения\0_23844_e9c896eb_XL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1428736"/>
            <a:ext cx="5440129" cy="4052896"/>
          </a:xfrm>
          <a:prstGeom prst="rect">
            <a:avLst/>
          </a:prstGeom>
          <a:noFill/>
        </p:spPr>
      </p:pic>
      <p:pic>
        <p:nvPicPr>
          <p:cNvPr id="12294" name="Picture 6" descr="C:\Documents and Settings\Svetlana\Рабочий стол\растения\ptenuif7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571480"/>
            <a:ext cx="5672696" cy="534830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00"/>
                            </p:stCondLst>
                            <p:childTnLst>
                              <p:par>
                                <p:cTn id="1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22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С 1600-1800 года – исчезло  33 вида млекопитающих.</a:t>
            </a:r>
            <a:endParaRPr lang="ru-RU" sz="4400" dirty="0" smtClean="0"/>
          </a:p>
          <a:p>
            <a:r>
              <a:rPr lang="ru-RU" sz="4400" b="1" dirty="0" smtClean="0"/>
              <a:t>С 1800-1900 года еще  33 вида</a:t>
            </a:r>
            <a:endParaRPr lang="ru-RU" sz="4400" dirty="0" smtClean="0"/>
          </a:p>
          <a:p>
            <a:r>
              <a:rPr lang="ru-RU" sz="4400" b="1" dirty="0" smtClean="0"/>
              <a:t>С 1900-1913-  52вида!!!!!!!!!!!!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6429420" cy="28575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КРА́СНАЯ КНИ́ГА — список редких и находящихся под угрозой исчезновения животных и растений всего мира. Виды, делятся на исчезающие, редкие, сокращающиеся,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неопредел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восстановл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C:\Documents and Settings\Svetlana\Рабочий стол\растения\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081335"/>
            <a:ext cx="3143272" cy="3562352"/>
          </a:xfrm>
          <a:prstGeom prst="rect">
            <a:avLst/>
          </a:prstGeom>
          <a:noFill/>
        </p:spPr>
      </p:pic>
      <p:pic>
        <p:nvPicPr>
          <p:cNvPr id="2051" name="Picture 3" descr="C:\Documents and Settings\Svetlana\Рабочий стол\растения\just-redboo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058" y="357166"/>
            <a:ext cx="2214942" cy="264320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6248" y="3357562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Первым официальным изданием была Красная Книга МСОП (</a:t>
            </a:r>
            <a:r>
              <a:rPr lang="ru-RU" sz="2400" dirty="0" smtClean="0"/>
              <a:t>Международный союз охраны природы </a:t>
            </a:r>
            <a:r>
              <a:rPr lang="ru-RU" sz="2800" dirty="0"/>
              <a:t>)</a:t>
            </a:r>
            <a:r>
              <a:rPr lang="ru-RU" sz="2800" dirty="0" smtClean="0"/>
              <a:t> вышедшая в 1966 году.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Женьшень настоящий (</a:t>
            </a:r>
            <a:r>
              <a:rPr lang="en-US" dirty="0" err="1" smtClean="0">
                <a:solidFill>
                  <a:schemeClr val="bg1"/>
                </a:solidFill>
              </a:rPr>
              <a:t>Panax</a:t>
            </a:r>
            <a:r>
              <a:rPr lang="en-US" dirty="0" smtClean="0">
                <a:solidFill>
                  <a:schemeClr val="bg1"/>
                </a:solidFill>
              </a:rPr>
              <a:t> ginseng)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5543560" cy="434023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Женьшень настоящий (</a:t>
            </a:r>
            <a:r>
              <a:rPr lang="ru-RU" dirty="0" err="1" smtClean="0">
                <a:solidFill>
                  <a:srgbClr val="FFFF00"/>
                </a:solidFill>
              </a:rPr>
              <a:t>Panax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ginseng</a:t>
            </a:r>
            <a:r>
              <a:rPr lang="ru-RU" dirty="0" smtClean="0">
                <a:solidFill>
                  <a:srgbClr val="FFFF00"/>
                </a:solidFill>
              </a:rPr>
              <a:t>) — подлинное чудо природы, растение, которое у многих народов мира считается лекарством от всех болезней. Само латинское название женьшеня переводится как «панацея».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Женьшень настоящий растет в горных кедровых и смешанных лесах.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Эдельвейс (</a:t>
            </a:r>
            <a:r>
              <a:rPr lang="en-US" dirty="0" err="1" smtClean="0"/>
              <a:t>Leontopodium</a:t>
            </a:r>
            <a:r>
              <a:rPr lang="en-US" dirty="0" smtClean="0"/>
              <a:t> sp.)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4043362" cy="469742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Эдельвейс (</a:t>
            </a:r>
            <a:r>
              <a:rPr lang="ru-RU" dirty="0" err="1" smtClean="0"/>
              <a:t>Leontopodium</a:t>
            </a:r>
            <a:r>
              <a:rPr lang="ru-RU" dirty="0" smtClean="0"/>
              <a:t> </a:t>
            </a:r>
            <a:r>
              <a:rPr lang="ru-RU" dirty="0" err="1" smtClean="0"/>
              <a:t>sp</a:t>
            </a:r>
            <a:r>
              <a:rPr lang="ru-RU" dirty="0" smtClean="0"/>
              <a:t>.) — охраняемый как редкий вид легендарный цветок влюбленных. Он относится к семейству сложноцветных. В высоту это растение достигает 10-15 см.</a:t>
            </a:r>
            <a:endParaRPr lang="ru-RU" dirty="0"/>
          </a:p>
        </p:txBody>
      </p:sp>
      <p:pic>
        <p:nvPicPr>
          <p:cNvPr id="7170" name="Picture 2" descr="C:\Documents and Settings\Svetlana\Рабочий стол\растения\edelveis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57298"/>
            <a:ext cx="3960818" cy="3960818"/>
          </a:xfrm>
          <a:prstGeom prst="rect">
            <a:avLst/>
          </a:prstGeom>
          <a:noFill/>
        </p:spPr>
      </p:pic>
      <p:pic>
        <p:nvPicPr>
          <p:cNvPr id="7171" name="Picture 3" descr="C:\Documents and Settings\Svetlana\Рабочий стол\растения\edelveis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285992"/>
            <a:ext cx="4071966" cy="4230614"/>
          </a:xfrm>
          <a:prstGeom prst="rect">
            <a:avLst/>
          </a:prstGeom>
          <a:noFill/>
        </p:spPr>
      </p:pic>
      <p:pic>
        <p:nvPicPr>
          <p:cNvPr id="7172" name="Picture 4" descr="C:\Documents and Settings\Svetlana\Рабочий стол\растения\edelveis_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5992" y="3214686"/>
            <a:ext cx="4318008" cy="323850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Лилия кудреватая (</a:t>
            </a:r>
            <a:r>
              <a:rPr lang="en-US" dirty="0" err="1" smtClean="0"/>
              <a:t>Lilium</a:t>
            </a:r>
            <a:r>
              <a:rPr lang="en-US" dirty="0" smtClean="0"/>
              <a:t> </a:t>
            </a:r>
            <a:r>
              <a:rPr lang="en-US" dirty="0" err="1" smtClean="0"/>
              <a:t>martogon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3643338" cy="476886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Лилия кудреватая (</a:t>
            </a:r>
            <a:r>
              <a:rPr lang="ru-RU" dirty="0" err="1" smtClean="0"/>
              <a:t>Lilium</a:t>
            </a:r>
            <a:r>
              <a:rPr lang="ru-RU" dirty="0" smtClean="0"/>
              <a:t> </a:t>
            </a:r>
            <a:r>
              <a:rPr lang="ru-RU" dirty="0" err="1" smtClean="0"/>
              <a:t>martogon</a:t>
            </a:r>
            <a:r>
              <a:rPr lang="ru-RU" dirty="0" smtClean="0"/>
              <a:t>) — изящнейший цветок, который во многих областях нашей страны считается чрезвычайно редким и подлежит охране. Это многолетнее травянистое растение относится к семейству лилейных. В высоту лилия кудреватая может достигать полутора метров</a:t>
            </a:r>
            <a:endParaRPr lang="ru-RU" dirty="0"/>
          </a:p>
        </p:txBody>
      </p:sp>
      <p:pic>
        <p:nvPicPr>
          <p:cNvPr id="3075" name="Picture 3" descr="C:\Documents and Settings\Svetlana\Рабочий стол\растения\180x280_b1afd3fa326c3e1e046270b368da8f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071546"/>
            <a:ext cx="2928958" cy="4205683"/>
          </a:xfrm>
          <a:prstGeom prst="rect">
            <a:avLst/>
          </a:prstGeom>
          <a:noFill/>
        </p:spPr>
      </p:pic>
      <p:pic>
        <p:nvPicPr>
          <p:cNvPr id="6" name="Picture 2" descr="C:\Documents and Settings\Svetlana\Рабочий стол\растения\400x400_d4c4ca7d256e41e2e1ab63388ea31d6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214422"/>
            <a:ext cx="3429024" cy="4607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Ландыш майский (</a:t>
            </a:r>
            <a:r>
              <a:rPr lang="en-US" dirty="0" err="1" smtClean="0">
                <a:solidFill>
                  <a:srgbClr val="FF0000"/>
                </a:solidFill>
              </a:rPr>
              <a:t>Convallaria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majalis</a:t>
            </a:r>
            <a:r>
              <a:rPr lang="en-US" dirty="0" smtClean="0">
                <a:solidFill>
                  <a:srgbClr val="FF0000"/>
                </a:solidFill>
              </a:rPr>
              <a:t> L.)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4329114" cy="448311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Ландыш майский (</a:t>
            </a:r>
            <a:r>
              <a:rPr lang="ru-RU" dirty="0" err="1" smtClean="0">
                <a:solidFill>
                  <a:srgbClr val="0070C0"/>
                </a:solidFill>
              </a:rPr>
              <a:t>Convallaria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majalis</a:t>
            </a:r>
            <a:r>
              <a:rPr lang="ru-RU" dirty="0" smtClean="0">
                <a:solidFill>
                  <a:srgbClr val="0070C0"/>
                </a:solidFill>
              </a:rPr>
              <a:t> L.) — настоящее чудо природы  нежное и прелестное. Это удивительный цветок, относящийся к семейству лилейных, цветет в мае-июне, предпочитая тенистые лиственные леса. Ландыш достигает в высоту 15-25 см.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Documents and Settings\Svetlana\Рабочий стол\растения\3330ac6de5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43050"/>
            <a:ext cx="4381509" cy="3286132"/>
          </a:xfrm>
          <a:prstGeom prst="rect">
            <a:avLst/>
          </a:prstGeom>
          <a:noFill/>
        </p:spPr>
      </p:pic>
      <p:pic>
        <p:nvPicPr>
          <p:cNvPr id="8195" name="Picture 3" descr="C:\Documents and Settings\Svetlana\Рабочий стол\растения\287166_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857364"/>
            <a:ext cx="4627299" cy="3640142"/>
          </a:xfrm>
          <a:prstGeom prst="rect">
            <a:avLst/>
          </a:prstGeom>
          <a:noFill/>
        </p:spPr>
      </p:pic>
      <p:pic>
        <p:nvPicPr>
          <p:cNvPr id="8196" name="Picture 4" descr="C:\Documents and Settings\Svetlana\Рабочий стол\растения\landish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2857496"/>
            <a:ext cx="4858209" cy="3648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7676" cy="108266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Кувшинка белая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572008"/>
            <a:ext cx="8572560" cy="176846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Кувшинка белая, нимфея — многолетнее травянистое растение, относящееся к семейству кувшинковых. Ее можно встретить на илистых торфяниках или на поверхности стоячих озер, рек со слабым течением.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9218" name="Picture 2" descr="C:\Documents and Settings\Svetlana\Рабочий стол\растения\240x340_ae31c46f0af2215d4b1ba2ba4fd49f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1453" y="571480"/>
            <a:ext cx="3050359" cy="2071702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92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Подснежник </a:t>
            </a:r>
            <a:r>
              <a:rPr lang="ru-RU" dirty="0" err="1" smtClean="0">
                <a:solidFill>
                  <a:srgbClr val="00B0F0"/>
                </a:solidFill>
              </a:rPr>
              <a:t>Борткевича</a:t>
            </a:r>
            <a:r>
              <a:rPr lang="ru-RU" dirty="0" smtClean="0">
                <a:solidFill>
                  <a:srgbClr val="00B0F0"/>
                </a:solidFill>
              </a:rPr>
              <a:t> (</a:t>
            </a:r>
            <a:r>
              <a:rPr lang="en-US" dirty="0" err="1" smtClean="0">
                <a:solidFill>
                  <a:srgbClr val="00B0F0"/>
                </a:solidFill>
              </a:rPr>
              <a:t>Galanthus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bortkewitschianus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4186238" cy="448311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Подснежник </a:t>
            </a:r>
            <a:r>
              <a:rPr lang="ru-RU" dirty="0" err="1" smtClean="0">
                <a:solidFill>
                  <a:srgbClr val="FF0000"/>
                </a:solidFill>
              </a:rPr>
              <a:t>Борткевича</a:t>
            </a:r>
            <a:r>
              <a:rPr lang="ru-RU" dirty="0" smtClean="0">
                <a:solidFill>
                  <a:srgbClr val="FF0000"/>
                </a:solidFill>
              </a:rPr>
              <a:t> (</a:t>
            </a:r>
            <a:r>
              <a:rPr lang="ru-RU" dirty="0" err="1" smtClean="0">
                <a:solidFill>
                  <a:srgbClr val="FF0000"/>
                </a:solidFill>
              </a:rPr>
              <a:t>Galanthus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bortkewitschianus</a:t>
            </a:r>
            <a:r>
              <a:rPr lang="ru-RU" dirty="0" smtClean="0">
                <a:solidFill>
                  <a:srgbClr val="FF0000"/>
                </a:solidFill>
              </a:rPr>
              <a:t>) — нежнейший весенний цветок, относящийся к семейству амариллисовых. Он растет на рыхлых, богатых перегноем почвах лесов среднего и нижнего горного пояса.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Documents and Settings\Svetlana\Рабочий стол\растения\1-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785926"/>
            <a:ext cx="3535688" cy="4603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563</Words>
  <Application>Microsoft Office PowerPoint</Application>
  <PresentationFormat>Экран (4:3)</PresentationFormat>
  <Paragraphs>33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растения занесённые в красную книгу</vt:lpstr>
      <vt:lpstr>Слайд 2</vt:lpstr>
      <vt:lpstr>Слайд 3</vt:lpstr>
      <vt:lpstr>Женьшень настоящий (Panax ginseng)</vt:lpstr>
      <vt:lpstr>Эдельвейс (Leontopodium sp.)</vt:lpstr>
      <vt:lpstr>Лилия кудреватая (Lilium martogon)</vt:lpstr>
      <vt:lpstr>Ландыш майский (Convallaria majalis L.)</vt:lpstr>
      <vt:lpstr>Кувшинка белая</vt:lpstr>
      <vt:lpstr>Подснежник Борткевича (Galanthus bortkewitschianus)</vt:lpstr>
      <vt:lpstr>Лук медвежий (Allium ursinum)</vt:lpstr>
      <vt:lpstr>Безвременник яркий (Colchicum laetum)</vt:lpstr>
      <vt:lpstr>Калипсо луковичная</vt:lpstr>
      <vt:lpstr>Адонис весенний</vt:lpstr>
      <vt:lpstr>Пион тонколистный (узколистный)</vt:lpstr>
    </vt:vector>
  </TitlesOfParts>
  <Company>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растения занесённые в красную книгу</dc:title>
  <dc:creator>User</dc:creator>
  <cp:lastModifiedBy>Кабинет 24</cp:lastModifiedBy>
  <cp:revision>12</cp:revision>
  <dcterms:created xsi:type="dcterms:W3CDTF">2010-03-10T15:23:29Z</dcterms:created>
  <dcterms:modified xsi:type="dcterms:W3CDTF">2011-12-16T06:59:00Z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865164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